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4679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9" userDrawn="1">
          <p15:clr>
            <a:srgbClr val="A4A3A4"/>
          </p15:clr>
        </p15:guide>
        <p15:guide id="2" orient="horz" pos="266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5" d="100"/>
          <a:sy n="75" d="100"/>
        </p:scale>
        <p:origin x="68" y="424"/>
      </p:cViewPr>
      <p:guideLst>
        <p:guide orient="horz" pos="639"/>
        <p:guide orient="horz" pos="266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25-01-2022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25-01-2022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431925" y="685800"/>
            <a:ext cx="9721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31925" y="685800"/>
            <a:ext cx="9721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66210"/>
            <a:ext cx="5384635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2052196"/>
            <a:ext cx="5384634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21" y="1115824"/>
            <a:ext cx="11987551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7220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8807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423580"/>
            <a:ext cx="11987551" cy="3877841"/>
          </a:xfrm>
          <a:noFill/>
        </p:spPr>
        <p:txBody>
          <a:bodyPr lIns="0" tIns="0" rIns="0" bIns="0"/>
          <a:lstStyle>
            <a:lvl1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91" y="418239"/>
            <a:ext cx="1271001" cy="240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1111493"/>
            <a:ext cx="11987551" cy="2807969"/>
          </a:xfrm>
          <a:noFill/>
        </p:spPr>
        <p:txBody>
          <a:bodyPr lIns="0" tIns="0" rIns="0" bIns="0" anchor="t" anchorCtr="0"/>
          <a:lstStyle>
            <a:lvl1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6" y="4050068"/>
            <a:ext cx="11995181" cy="2507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4" y="1111493"/>
            <a:ext cx="5832989" cy="3189932"/>
          </a:xfrm>
          <a:noFill/>
        </p:spPr>
        <p:txBody>
          <a:bodyPr lIns="0" tIns="0" rIns="0" bIns="0"/>
          <a:lstStyle>
            <a:lvl1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12" y="1111493"/>
            <a:ext cx="5831261" cy="3189932"/>
          </a:xfrm>
          <a:noFill/>
        </p:spPr>
        <p:txBody>
          <a:bodyPr lIns="0" tIns="0" rIns="0" bIns="0"/>
          <a:lstStyle>
            <a:lvl1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6"/>
            <a:ext cx="11987550" cy="589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21" y="1111490"/>
            <a:ext cx="11987551" cy="3189299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8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58774"/>
            <a:ext cx="542437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3271500" cy="467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418761"/>
            <a:ext cx="11987550" cy="600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1" baseline="0" dirty="0">
                <a:solidFill>
                  <a:schemeClr val="tx1"/>
                </a:solidFill>
              </a:rPr>
              <a:t>– </a:t>
            </a:r>
            <a:r>
              <a:rPr lang="da-DK" sz="1801" dirty="0">
                <a:solidFill>
                  <a:schemeClr val="tx1"/>
                </a:solidFill>
              </a:rPr>
              <a:t>Slet, før du færdiggør din</a:t>
            </a:r>
            <a:r>
              <a:rPr lang="da-DK" sz="1801" baseline="0" dirty="0">
                <a:solidFill>
                  <a:schemeClr val="tx1"/>
                </a:solidFill>
              </a:rPr>
              <a:t> </a:t>
            </a:r>
            <a:r>
              <a:rPr lang="da-DK" sz="1801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119487"/>
            <a:ext cx="1905264" cy="37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8" lvl="0" indent="-88908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8" y="2891741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9" y="3875169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71" y="2006675"/>
            <a:ext cx="430427" cy="86410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1762205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2437235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110363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2826134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119486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1856153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3251895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3968294"/>
            <a:ext cx="1779356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9" y="2867075"/>
            <a:ext cx="280111" cy="187853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74" y="1907586"/>
            <a:ext cx="314271" cy="187853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2175376"/>
            <a:ext cx="242878" cy="156164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136982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304" y="1258393"/>
            <a:ext cx="256207" cy="285920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35" y="1296711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61" y="1459092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472104"/>
            <a:ext cx="6475040" cy="3735522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39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39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39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13" y="2052196"/>
            <a:ext cx="5420059" cy="4957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696195"/>
            <a:ext cx="5418332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1549813"/>
            <a:ext cx="6475040" cy="2658113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14" y="1781728"/>
            <a:ext cx="5402345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2052196"/>
            <a:ext cx="5384632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423581"/>
            <a:ext cx="11987552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115824"/>
            <a:ext cx="11987552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4" y="1115825"/>
            <a:ext cx="5832989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11" y="1115825"/>
            <a:ext cx="5831261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 lang="da-DK" dirty="0" smtClean="0"/>
            </a:lvl4pPr>
            <a:lvl5pPr>
              <a:defRPr lang="da-DK" dirty="0"/>
            </a:lvl5pPr>
            <a:lvl8pPr marL="719202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115825"/>
            <a:ext cx="5832202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115824"/>
            <a:ext cx="5833928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25-01-2022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423581"/>
            <a:ext cx="11987550" cy="590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22" y="1115824"/>
            <a:ext cx="11987551" cy="3190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5"/>
            <a:ext cx="13271500" cy="2270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43391"/>
            <a:ext cx="181260" cy="144190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5" y="65833"/>
            <a:ext cx="2554417" cy="108858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58514"/>
            <a:ext cx="7599286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11" y="58514"/>
            <a:ext cx="415561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78" y="58514"/>
            <a:ext cx="887135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25-01-2022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82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81" indent="-361981" algn="l" defTabSz="91448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202" marR="0" indent="-358807" algn="l" defTabSz="914482" rtl="0" eaLnBrk="1" fontAlgn="auto" latinLnBrk="0" hangingPunct="1">
        <a:lnSpc>
          <a:spcPct val="100000"/>
        </a:lnSpc>
        <a:spcBef>
          <a:spcPts val="501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247" indent="-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202" indent="354046" algn="l" defTabSz="914482" rtl="0" eaLnBrk="1" latinLnBrk="0" hangingPunct="1">
        <a:lnSpc>
          <a:spcPct val="100000"/>
        </a:lnSpc>
        <a:spcBef>
          <a:spcPts val="501"/>
        </a:spcBef>
        <a:buFont typeface="Arial" panose="020B0604020202020204" pitchFamily="34" charset="0"/>
        <a:buChar char="•"/>
        <a:defRPr lang="da-DK" sz="1801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8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5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4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88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929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38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700" userDrawn="1">
          <p15:clr>
            <a:srgbClr val="F26B43"/>
          </p15:clr>
        </p15:guide>
        <p15:guide id="8" orient="horz" pos="2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9914" y="226957"/>
            <a:ext cx="2318434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N=62,160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705677" y="492614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4" name="Rounded Rectangle 3"/>
          <p:cNvSpPr/>
          <p:nvPr/>
        </p:nvSpPr>
        <p:spPr>
          <a:xfrm>
            <a:off x="3171051" y="218756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9914" y="1490239"/>
            <a:ext cx="2318434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9,965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10,348</a:t>
            </a:r>
            <a:endParaRPr lang="en-GB" sz="1801" dirty="0">
              <a:solidFill>
                <a:schemeClr val="tx1"/>
              </a:solidFill>
            </a:endParaRPr>
          </a:p>
          <a:p>
            <a:r>
              <a:rPr lang="en-GB" sz="1801" dirty="0">
                <a:solidFill>
                  <a:schemeClr val="tx1"/>
                </a:solidFill>
              </a:rPr>
              <a:t>2007-2008: 10,149</a:t>
            </a:r>
            <a:endParaRPr lang="en-GB" sz="1801" dirty="0">
              <a:solidFill>
                <a:schemeClr val="tx1"/>
              </a:solidFill>
            </a:endParaRPr>
          </a:p>
          <a:p>
            <a:r>
              <a:rPr lang="en-GB" sz="1801" dirty="0">
                <a:solidFill>
                  <a:schemeClr val="tx1"/>
                </a:solidFill>
              </a:rPr>
              <a:t>2009-2010: 10,537</a:t>
            </a:r>
            <a:endParaRPr lang="en-GB" sz="180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71055" y="1490239"/>
            <a:ext cx="2208931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3,915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4,464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4,034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3,352</a:t>
            </a:r>
            <a:endParaRPr lang="en-GB" sz="1801" dirty="0">
              <a:solidFill>
                <a:schemeClr val="tx1"/>
              </a:solidFill>
            </a:endParaRPr>
          </a:p>
          <a:p>
            <a:r>
              <a:rPr lang="en-GB" sz="1801" dirty="0">
                <a:solidFill>
                  <a:schemeClr val="tx1"/>
                </a:solidFill>
              </a:rPr>
              <a:t>2007-2008: 3,315</a:t>
            </a:r>
            <a:endParaRPr lang="en-GB" sz="1801" dirty="0">
              <a:solidFill>
                <a:schemeClr val="tx1"/>
              </a:solidFill>
            </a:endParaRPr>
          </a:p>
          <a:p>
            <a:r>
              <a:rPr lang="en-GB" sz="1801" dirty="0">
                <a:solidFill>
                  <a:schemeClr val="tx1"/>
                </a:solidFill>
              </a:rPr>
              <a:t>2009-2010: 3,581</a:t>
            </a:r>
            <a:endParaRPr lang="en-GB" sz="180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95330" y="3300060"/>
            <a:ext cx="1756655" cy="1106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Non-fasting: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n=39,499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83075" y="226955"/>
            <a:ext cx="2460945" cy="4179278"/>
          </a:xfrm>
          <a:prstGeom prst="roundRect">
            <a:avLst>
              <a:gd name="adj" fmla="val 8319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61385" y="3870525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GB" sz="1801" b="1" dirty="0">
                <a:solidFill>
                  <a:schemeClr val="tx1"/>
                </a:solidFill>
              </a:rPr>
              <a:t>15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61385" y="3300056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1385" y="2733126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61385" y="2166198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61385" y="1597499"/>
            <a:ext cx="210918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038820" y="226956"/>
            <a:ext cx="2356849" cy="2389693"/>
          </a:xfrm>
          <a:prstGeom prst="roundRect">
            <a:avLst>
              <a:gd name="adj" fmla="val 10419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average predicted </a:t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probability estimates</a:t>
            </a:r>
            <a:endParaRPr lang="en-GB" sz="1801" b="1" dirty="0">
              <a:solidFill>
                <a:schemeClr val="tx1"/>
              </a:solidFill>
            </a:endParaRP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8815" y="3227761"/>
            <a:ext cx="2356848" cy="1178473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Result </a:t>
            </a:r>
            <a:r>
              <a:rPr lang="en-GB" sz="1801" b="1" dirty="0">
                <a:solidFill>
                  <a:schemeClr val="tx1"/>
                </a:solidFill>
              </a:rPr>
              <a:t>pooling,</a:t>
            </a:r>
            <a:r>
              <a:rPr lang="en-GB" sz="1801" b="1" dirty="0">
                <a:solidFill>
                  <a:schemeClr val="tx1"/>
                </a:solidFill>
              </a:rPr>
              <a:t/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N=14,638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5535602" y="489226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7" name="Down Arrow 26"/>
          <p:cNvSpPr/>
          <p:nvPr/>
        </p:nvSpPr>
        <p:spPr>
          <a:xfrm rot="16200000">
            <a:off x="8596998" y="49742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8" name="Down Arrow 27"/>
          <p:cNvSpPr/>
          <p:nvPr/>
        </p:nvSpPr>
        <p:spPr>
          <a:xfrm>
            <a:off x="10065849" y="262348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9" name="Rounded Rectangle 28"/>
          <p:cNvSpPr/>
          <p:nvPr/>
        </p:nvSpPr>
        <p:spPr>
          <a:xfrm>
            <a:off x="11223279" y="1934791"/>
            <a:ext cx="1865420" cy="16005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&lt;18 years,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prior or prevalent T2D: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n=8,023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96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2022-01-25T11:01:21Z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